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4" r:id="rId4"/>
    <p:sldId id="258" r:id="rId5"/>
    <p:sldId id="259" r:id="rId6"/>
    <p:sldId id="260" r:id="rId7"/>
    <p:sldId id="261" r:id="rId8"/>
    <p:sldId id="262" r:id="rId9"/>
    <p:sldId id="263" r:id="rId10"/>
    <p:sldId id="265" r:id="rId11"/>
    <p:sldId id="266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35" autoAdjust="0"/>
    <p:restoredTop sz="94660"/>
  </p:normalViewPr>
  <p:slideViewPr>
    <p:cSldViewPr>
      <p:cViewPr varScale="1">
        <p:scale>
          <a:sx n="68" d="100"/>
          <a:sy n="68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11.07.2013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11.07.2013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11.07.2013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11.07.2013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11.07.2013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admin\Desktop\Клещи\001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8715436" cy="642941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928794" y="1142984"/>
            <a:ext cx="535785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Презентация по ОБЖ на 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тему</a:t>
            </a:r>
            <a:endParaRPr lang="ru-RU" sz="2800" b="1" dirty="0" smtClean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  <a:p>
            <a:pPr algn="ctr"/>
            <a:r>
              <a:rPr lang="ru-RU" sz="28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Клещи </a:t>
            </a:r>
            <a:r>
              <a:rPr lang="ru-RU" sz="28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и </a:t>
            </a:r>
            <a:r>
              <a:rPr lang="ru-RU" sz="28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клещевой </a:t>
            </a:r>
            <a:r>
              <a:rPr lang="ru-RU" sz="2800" b="1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энцефалит</a:t>
            </a:r>
            <a:endParaRPr lang="ru-RU" sz="2800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643042" y="5643578"/>
            <a:ext cx="614366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solidFill>
                  <a:srgbClr val="002060"/>
                </a:solidFill>
              </a:rPr>
              <a:t>Подготовил преподаватель-организатор Ходырев Роман Геннадьевич МКОУ СОШ № 17</a:t>
            </a:r>
          </a:p>
          <a:p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 descr="C:\Users\admin\Desktop\Клещи\1272912746_100085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14290"/>
            <a:ext cx="8572560" cy="635798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857356" y="857232"/>
            <a:ext cx="5643602" cy="400110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/>
              <a:t>Как удалить присосавшегося клеща?</a:t>
            </a:r>
            <a:endParaRPr lang="ru-RU" sz="2000" dirty="0"/>
          </a:p>
        </p:txBody>
      </p:sp>
      <p:sp>
        <p:nvSpPr>
          <p:cNvPr id="4" name="TextBox 3"/>
          <p:cNvSpPr txBox="1"/>
          <p:nvPr/>
        </p:nvSpPr>
        <p:spPr>
          <a:xfrm>
            <a:off x="642910" y="2071678"/>
            <a:ext cx="7786742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1. Перед тем, как удалять присосавшегося клеща, следует капнуть на него маслом, он начнёт шевелиться и слегка ослабит хватку.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42910" y="3071810"/>
            <a:ext cx="7786742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2. Вытаскивают клеща очень осторожно пинцетом или пальцами, аккуратно ухватив его у самой головы.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642910" y="4143380"/>
            <a:ext cx="7786742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3. После того, как клещ будет удалён, руки и место укуса промойте водой с мылом и протрите спиртом. Клеща отдайте на исследование.  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714348" y="5214950"/>
            <a:ext cx="7715304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4. Если голова и хоботок остались в ранке, продезинфицируйте место укуса и обратитесь к врачу.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3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000"/>
                            </p:stCondLst>
                            <p:childTnLst>
                              <p:par>
                                <p:cTn id="29" presetID="5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Scale>
                                      <p:cBhvr>
                                        <p:cTn id="3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from x="250000" y="250000"/>
                                      <p:to x="100000" y="100000"/>
                                    </p:animScale>
                                    <p:animMotion origin="layout" path="M -0.46736 0.92887  C -0.37517 0.88508  -0.02552 0.75279  0.0908 0.66613  C  0.20747 0.57948  0.21649 0.50394  0.23177 0.40825  C 0.24705 0.31256  0.22118 0.15964   0.18264 0.09152  C 0.1441 0.02341  0.03802 0.0  0.0 0.0  " pathEditMode="relative" ptsTypes="">
                                      <p:cBhvr>
                                        <p:cTn id="3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6" grpId="0" animBg="1"/>
      <p:bldP spid="7" grpId="0" animBg="1"/>
      <p:bldP spid="8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Личное\Фото\220220121267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14290"/>
            <a:ext cx="8572560" cy="6429420"/>
          </a:xfrm>
          <a:prstGeom prst="rect">
            <a:avLst/>
          </a:prstGeom>
          <a:noFill/>
        </p:spPr>
      </p:pic>
      <p:sp>
        <p:nvSpPr>
          <p:cNvPr id="7" name="Скругленная прямоугольная выноска 6"/>
          <p:cNvSpPr/>
          <p:nvPr/>
        </p:nvSpPr>
        <p:spPr>
          <a:xfrm>
            <a:off x="1071538" y="571480"/>
            <a:ext cx="6786610" cy="857256"/>
          </a:xfrm>
          <a:prstGeom prst="wedgeRoundRectCallout">
            <a:avLst>
              <a:gd name="adj1" fmla="val 11459"/>
              <a:gd name="adj2" fmla="val 95320"/>
              <a:gd name="adj3" fmla="val 16667"/>
            </a:avLst>
          </a:prstGeom>
          <a:solidFill>
            <a:schemeClr val="tx2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dirty="0" smtClean="0">
                <a:solidFill>
                  <a:schemeClr val="tx1"/>
                </a:solidFill>
              </a:rPr>
              <a:t>Будьте осторожны во время отдыха на природе!</a:t>
            </a:r>
            <a:endParaRPr lang="ru-RU" sz="24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0" name="Picture 6" descr="C:\Users\admin\Desktop\Клещи\01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14290"/>
            <a:ext cx="8643998" cy="6429420"/>
          </a:xfrm>
          <a:prstGeom prst="rect">
            <a:avLst/>
          </a:prstGeom>
          <a:noFill/>
        </p:spPr>
      </p:pic>
      <p:sp>
        <p:nvSpPr>
          <p:cNvPr id="12" name="TextBox 11"/>
          <p:cNvSpPr txBox="1"/>
          <p:nvPr/>
        </p:nvSpPr>
        <p:spPr>
          <a:xfrm>
            <a:off x="3143240" y="428604"/>
            <a:ext cx="3500462" cy="461665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chemeClr val="accent3">
                    <a:lumMod val="50000"/>
                  </a:schemeClr>
                </a:solidFill>
              </a:rPr>
              <a:t>Места обитания клещей</a:t>
            </a:r>
            <a:endParaRPr lang="ru-RU" sz="24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642910" y="1428736"/>
            <a:ext cx="7929618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/>
                </a:solidFill>
              </a:rPr>
              <a:t>1. Клещи влаголюбивы и поэтому их численность больше в хорошо увлажнённых местах.</a:t>
            </a:r>
            <a:endParaRPr lang="ru-RU" dirty="0">
              <a:solidFill>
                <a:schemeClr val="tx1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42910" y="3000372"/>
            <a:ext cx="7929618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2. Клещи предпочитают умеренно затенённые лиственные и смешанные леса с густой травой и подлеском.</a:t>
            </a:r>
            <a:endParaRPr lang="ru-RU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42910" y="4643446"/>
            <a:ext cx="7929618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3. Много их на лугах, лесных оврагах и опушках, по берегам лесных водоёмов, так же их много на лесных дорожках, поросших по обочинам травой.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500"/>
                            </p:stCondLst>
                            <p:childTnLst>
                              <p:par>
                                <p:cTn id="1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500"/>
                            </p:stCondLst>
                            <p:childTnLst>
                              <p:par>
                                <p:cTn id="2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" grpId="0" animBg="1"/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 descr="C:\Users\admin\Desktop\Клещи\01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8715436" cy="642942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428860" y="714356"/>
            <a:ext cx="3929090" cy="400110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000" dirty="0" smtClean="0">
                <a:solidFill>
                  <a:schemeClr val="tx1"/>
                </a:solidFill>
              </a:rPr>
              <a:t>Особенности поведения клещей</a:t>
            </a:r>
            <a:endParaRPr lang="ru-RU" sz="2000" dirty="0">
              <a:solidFill>
                <a:schemeClr val="tx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1643050"/>
            <a:ext cx="8072494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1. Время наибольшей концентрации клещей – с апреля по сентябрь, наиболее опасным является май. 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71472" y="2500306"/>
            <a:ext cx="8072494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2. Наименьшее количество активных клещей наблюдается в ранние и предутренние часы.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71472" y="3429000"/>
            <a:ext cx="8072494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3. Клещи размещаются вблизи концов стеблей, ветвей и листьев на высоте от 25 сантиметров до 1 метра.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71472" y="4286256"/>
            <a:ext cx="8072494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4. Если в непосредственной близости от клеща пройдёт человек или животное, то растопырив передние ноги, он пытается ухватить своего будущего хозяина. </a:t>
            </a:r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71472" y="5286388"/>
            <a:ext cx="8001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71472" y="5286388"/>
            <a:ext cx="8072494" cy="646331"/>
          </a:xfrm>
          <a:prstGeom prst="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5. На лапках у клеща есть коготки и присоски, что позволяет ему надёжно зацепиться. Недаром есть поговорка: «Вцепился, как клещ».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4000"/>
                            </p:stCondLst>
                            <p:childTnLst>
                              <p:par>
                                <p:cTn id="33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0"/>
                            </p:stCondLst>
                            <p:childTnLst>
                              <p:par>
                                <p:cTn id="40" presetID="39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  <p:bldP spid="6" grpId="0" animBg="1"/>
      <p:bldP spid="7" grpId="0" animBg="1"/>
      <p:bldP spid="9" grpId="0" animBg="1"/>
      <p:bldP spid="1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428860" y="428604"/>
            <a:ext cx="407196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dirty="0" smtClean="0">
                <a:solidFill>
                  <a:schemeClr val="accent6">
                    <a:lumMod val="50000"/>
                  </a:schemeClr>
                </a:solidFill>
              </a:rPr>
              <a:t>Разновидности клещей</a:t>
            </a:r>
            <a:endParaRPr lang="ru-RU" sz="2800" dirty="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2050" name="Picture 2" descr="C:\Users\admin\Desktop\Клещи\kle0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0034" y="1000108"/>
            <a:ext cx="8143932" cy="5357850"/>
          </a:xfrm>
          <a:prstGeom prst="rect">
            <a:avLst/>
          </a:prstGeom>
          <a:noFill/>
        </p:spPr>
      </p:pic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53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dmin\Desktop\Клещи\01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285728"/>
            <a:ext cx="8501121" cy="6286544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571604" y="928670"/>
            <a:ext cx="6572296" cy="830997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/>
              <a:t>Помните клещи – являются переносчиками вируса клещевого энцефалита!</a:t>
            </a:r>
            <a:endParaRPr lang="ru-RU" sz="2400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dmin\Desktop\Клещи\4de3d2f9b206764ec345b637058c71d8-b24c68eb160b58625a2bb3ed91e1cc0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14290"/>
            <a:ext cx="8643998" cy="6357982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1000100" y="928670"/>
            <a:ext cx="7500990" cy="1107996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Клещевой энцефалит – это острое инфекционное заболевание центральной нервной системы.</a:t>
            </a:r>
          </a:p>
          <a:p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071538" y="4857760"/>
            <a:ext cx="7358114" cy="830997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Район считается энцефалитным, если вирусом заражён всего 1 % клещей!</a:t>
            </a:r>
            <a:endParaRPr lang="ru-RU" sz="2400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8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dmin\Desktop\Клещи\00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14290"/>
            <a:ext cx="8643998" cy="6429419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357422" y="714356"/>
            <a:ext cx="4786346" cy="46166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rgbClr val="C00000"/>
                </a:solidFill>
              </a:rPr>
              <a:t>Как передаётся вирус энцефалита?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2000240"/>
            <a:ext cx="478634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1. Присасывание заражённого вирусом клеща.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00034" y="3500438"/>
            <a:ext cx="8001056" cy="369332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2. Употребление сырого молока животных у которых вирус находится в молоке.</a:t>
            </a:r>
            <a:endParaRPr lang="ru-RU" dirty="0">
              <a:solidFill>
                <a:srgbClr val="C000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472" y="5000636"/>
            <a:ext cx="8072494" cy="646331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C00000"/>
                </a:solidFill>
              </a:rPr>
              <a:t>3. При втирании вируса при раздавливании клеща или расчёсывании места укуса.</a:t>
            </a:r>
            <a:endParaRPr lang="ru-RU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C:\Users\admin\Desktop\Клещи\01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2844" y="142852"/>
            <a:ext cx="8858312" cy="6572296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786050" y="571480"/>
            <a:ext cx="3357586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sz="2400" dirty="0" smtClean="0"/>
              <a:t>Симптомы заболевания</a:t>
            </a:r>
            <a:endParaRPr lang="ru-RU" sz="2400" dirty="0"/>
          </a:p>
        </p:txBody>
      </p:sp>
      <p:sp>
        <p:nvSpPr>
          <p:cNvPr id="6" name="TextBox 5"/>
          <p:cNvSpPr txBox="1"/>
          <p:nvPr/>
        </p:nvSpPr>
        <p:spPr>
          <a:xfrm>
            <a:off x="1000100" y="1857364"/>
            <a:ext cx="7215238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Заболевание может начаться как на следующий день после укуса, так и через месяц, но в среднем через 1-2 недели после укуса клеща.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1000100" y="3143248"/>
            <a:ext cx="7215238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Резко поднимается температура до 38-39 °С, начинаются судороги, параличи отдельных мышц. </a:t>
            </a:r>
            <a:endParaRPr lang="ru-RU" dirty="0">
              <a:solidFill>
                <a:srgbClr val="00206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00100" y="4429132"/>
            <a:ext cx="7143800" cy="92333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>
                <a:solidFill>
                  <a:srgbClr val="002060"/>
                </a:solidFill>
              </a:rPr>
              <a:t>Позже, когда воспаление охватывает мозг, отмечаются головные боли, постоянную рвоту, потеря сознания, возбуждение с утратой ориентации во времени и пространстве.</a:t>
            </a:r>
            <a:endParaRPr lang="ru-RU" dirty="0">
              <a:solidFill>
                <a:srgbClr val="002060"/>
              </a:solidFill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49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C:\Users\admin\Desktop\Клещи\klesch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85720" y="242888"/>
            <a:ext cx="8572560" cy="6372225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2285984" y="785794"/>
            <a:ext cx="5000660" cy="461665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C00000"/>
                </a:solidFill>
              </a:rPr>
              <a:t>Меры предосторожности</a:t>
            </a:r>
            <a:endParaRPr lang="ru-RU" sz="2400" dirty="0">
              <a:solidFill>
                <a:srgbClr val="C00000"/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14348" y="1857364"/>
            <a:ext cx="7643866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1. Надо стараться удалить клеща раньше, чем он успеет присосаться. После прогулок по лесу следует осмотреть свою одежду и тело.</a:t>
            </a:r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714348" y="3000372"/>
            <a:ext cx="7643866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2. Ползёт клещ по человеку снизу вверх, поэтому следует куртку заправлять в брюки, штаны – в носки и сапоги, голову и шею закрывают капюшоном.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785786" y="4214818"/>
            <a:ext cx="7572428" cy="646331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ru-RU" dirty="0" smtClean="0"/>
              <a:t>3. Самый надёжный способ защиты от клещевого энцефалита – это сделанная заранее прививка.</a:t>
            </a:r>
            <a:endParaRPr lang="ru-RU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2000"/>
                            </p:stCondLst>
                            <p:childTnLst>
                              <p:par>
                                <p:cTn id="1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000"/>
                            </p:stCondLst>
                            <p:childTnLst>
                              <p:par>
                                <p:cTn id="2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389</TotalTime>
  <Words>495</Words>
  <Application>Microsoft Office PowerPoint</Application>
  <PresentationFormat>Экран (4:3)</PresentationFormat>
  <Paragraphs>35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Роман Геннадьевич</dc:creator>
  <cp:lastModifiedBy>Роман Геннадьевич</cp:lastModifiedBy>
  <cp:revision>44</cp:revision>
  <dcterms:created xsi:type="dcterms:W3CDTF">2013-03-19T16:11:04Z</dcterms:created>
  <dcterms:modified xsi:type="dcterms:W3CDTF">2013-07-11T08:53:11Z</dcterms:modified>
</cp:coreProperties>
</file>